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771" r:id="rId2"/>
    <p:sldId id="858" r:id="rId3"/>
    <p:sldId id="852" r:id="rId4"/>
    <p:sldId id="853" r:id="rId5"/>
    <p:sldId id="854" r:id="rId6"/>
    <p:sldId id="855" r:id="rId7"/>
    <p:sldId id="857" r:id="rId8"/>
    <p:sldId id="84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097" autoAdjust="0"/>
  </p:normalViewPr>
  <p:slideViewPr>
    <p:cSldViewPr snapToGrid="0">
      <p:cViewPr varScale="1">
        <p:scale>
          <a:sx n="66" d="100"/>
          <a:sy n="66" d="100"/>
        </p:scale>
        <p:origin x="12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486BD-05DA-4561-8A9A-75A0A77CFEDA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2672C-6832-49AA-BBF4-194D57F3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77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78822-6BB3-FDB8-E8AB-080975AA9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927ADA-53F8-5451-75B3-8DE2919C69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9F3F42-B52D-FE61-D5AA-7649A6F5FE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9984F-691F-DA2A-4448-8CD927E41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39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6A725-72CD-DD16-6402-25E04A50D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4BF816-27BF-336A-2F81-4662121950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FB7B9-B763-E4FB-CF13-FDDF3C654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E7FAB-960F-694A-CF7A-577B39332F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7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F4CFD-0640-C469-DA5E-A786144D7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B2CEB4-C332-BB38-6EF4-EE2CFDFE26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A07995-E99B-AD39-AAEB-7DD90810B4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C6821-B35B-E431-5C03-D3D69B30C4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556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BFAE5-9C79-5E90-21A5-CEB6DBF2A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981F66-7CE8-9433-22E6-FF3FCF1799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98A7B5-CA7E-69D9-57F2-F339A43DB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71083-E106-06C8-76CB-4BAF2A02B5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544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9F8CC-D071-DBA6-1C15-A817A8FA1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0977FA-B7B9-6033-09C9-3E7EE494D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97F53B-9867-04EF-9169-845CE9A236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2E063-30B1-6342-526E-7AD099F61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6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8332C-63EF-61F7-1C60-37F972A1D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39DA05-D0D4-F653-12EE-E4BE09F360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2498C4-C3A0-E28A-7BB4-17421E061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4AC3F-E411-3188-6F46-614A803DE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477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50E6C-7CB1-7EB2-ECE6-B9F6A6E10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3E7B6C-DF94-88A5-2A15-956742000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FD38CD-90B9-47FA-EFF8-0F077175BF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42A06-D3B1-4E1C-AF05-93602E9B7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39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F3D3A-3B55-4824-93DD-D9EDE995D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A9B26-483A-47C7-935E-4217C593E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04F7E-8F90-46D6-8A87-94A071D9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CE86F-D1A3-45BB-BBF4-D0F3DB29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69140-1B01-4E2C-8CE8-6726EF454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3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FFFE-2F5A-406A-AC36-06A6B020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F2C21-E87C-4B95-9BB6-17371F350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B6D13-C98C-46BE-B050-4E0BE46A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25627-CA66-47E7-BA9A-C9C55A4E9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D9F07-50F3-4022-95E9-369985B1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7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45134F-6DAC-4DA6-A862-8B63753288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E3A36C-E794-4154-86BF-30A35F80E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83EE1-9AF4-4E7D-B1C4-EBBBA094D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0BE1C-248F-4F93-8EC8-5BCD2B03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91BA8-D719-48F0-B3E8-08FBAC1F8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9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FC306-C5B3-4413-8CCF-F24A8F16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A4109-1906-4088-B6CD-549E101AC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AE458-A3BF-46EB-B9A3-C7E63DCA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AFD3D-320E-4950-A311-96829342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9454-88FC-4DD4-8F9B-5E747C19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5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7E21A-40C4-45DA-9105-71DCEFA4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C2570-2FCB-4459-8758-A0ADB6969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A0A27-4D9B-44B6-9C72-5639AD964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CEBC1-3324-4257-A302-10E0134DB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E0DA1-63C7-428D-B955-F48DD53A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3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39F3-6B8E-49AD-9E13-FEE9B0F2A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6216D-255B-41C7-BEE9-71960C809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D866E-8769-4D33-B2C0-DFD9BB63F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69FDE-1634-4D8E-8757-04393ED84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B2DDC-6BC7-4C0E-BFF3-B0C2F4B71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89047-568D-446C-8E79-20099EDA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1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A7FF3-94B6-4A1E-88DF-0E023EF2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6F1A7-7756-464A-8507-909D5808B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E801-57F3-4E97-A77A-8C420DED5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06288F-9548-4CA6-ABBC-BD87AD799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DB06A-569C-48DC-AE9E-C6B5BBF73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1AE794-29BB-4832-B360-D4249F1E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A3739-A5BD-41C9-A0AC-73804454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23D59-44B6-44E3-B82A-2EDAB89F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5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499B0-4086-4E8F-BC7E-0CDFD55D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46E577-7777-4C01-ADB8-531A8C20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EDAB7-5EDC-4AAA-BABC-65C17709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FC705-4F4C-412A-A533-F45FFA8D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9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0DFF9-0A72-4420-9FC0-03ABDF8A6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59E51-C6AD-45B2-9812-97BD21973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9F6C4-FCD6-4FD8-95C3-28C5C144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3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A434-6DE3-4022-B604-F2BA9EB1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26639-AD3D-4AEA-9569-F3DD3AFF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8FF7AF-EF64-4762-92FF-6CA34114B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703FA-066E-4A6B-B449-CAB3E9C81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80932-CCD5-46B5-9DE8-E9A74A41E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65D79-9CF3-4BC5-8312-8A7E2BF5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430CB-B7F9-408C-86E2-4D366A0D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9532A-0122-464F-868C-061263BBC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B552C-1E70-442D-9B27-4945D14FE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A7895-9BC5-48FF-B42F-6A7434B47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9D8C4-F4D6-4815-9188-7E1AF846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73251-D2DB-4DB0-A354-5D66F67E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9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7A10E4-D32B-4039-8BDE-7F05EBE8A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5088B-B6D6-486D-9013-F0B8EF00B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A164A-BA2F-47AA-A666-F8CF4F572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B157-8682-46E4-B104-6CF219917601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8AC8C-D306-4592-BE0E-072769511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5FBFD-4120-4567-8B67-DDBE5C7E2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brdgeff.com/seff_facilities/commercia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gf.l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-sme-csp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ap.gov.rs/mera-3-ipard-iii-investicije-u-fizicku-imovinu-koje-se-ticu-prerade-i-marketinga-poljoprivrednih-proizvoda-i-proizvoda-ribarstv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pard.gov.mk/en/home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eg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98B010F-86D9-A1C0-9CB6-0AB80A45742E}"/>
              </a:ext>
            </a:extLst>
          </p:cNvPr>
          <p:cNvGraphicFramePr>
            <a:graphicFrameLocks noGrp="1"/>
          </p:cNvGraphicFramePr>
          <p:nvPr/>
        </p:nvGraphicFramePr>
        <p:xfrm>
          <a:off x="467583" y="390353"/>
          <a:ext cx="11405556" cy="1356981"/>
        </p:xfrm>
        <a:graphic>
          <a:graphicData uri="http://schemas.openxmlformats.org/drawingml/2006/table">
            <a:tbl>
              <a:tblPr firstRow="1" firstCol="1" bandRow="1"/>
              <a:tblGrid>
                <a:gridCol w="1512831">
                  <a:extLst>
                    <a:ext uri="{9D8B030D-6E8A-4147-A177-3AD203B41FA5}">
                      <a16:colId xmlns:a16="http://schemas.microsoft.com/office/drawing/2014/main" val="4102479390"/>
                    </a:ext>
                  </a:extLst>
                </a:gridCol>
                <a:gridCol w="2802601">
                  <a:extLst>
                    <a:ext uri="{9D8B030D-6E8A-4147-A177-3AD203B41FA5}">
                      <a16:colId xmlns:a16="http://schemas.microsoft.com/office/drawing/2014/main" val="3985209847"/>
                    </a:ext>
                  </a:extLst>
                </a:gridCol>
                <a:gridCol w="7090124">
                  <a:extLst>
                    <a:ext uri="{9D8B030D-6E8A-4147-A177-3AD203B41FA5}">
                      <a16:colId xmlns:a16="http://schemas.microsoft.com/office/drawing/2014/main" val="1009289740"/>
                    </a:ext>
                  </a:extLst>
                </a:gridCol>
              </a:tblGrid>
              <a:tr h="1356981">
                <a:tc>
                  <a:txBody>
                    <a:bodyPr/>
                    <a:lstStyle/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endParaRPr lang="sr-Cyrl-RS" sz="11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Зелени пут</a:t>
                      </a:r>
                    </a:p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Партнерство за зелено пословање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Еразмус+</a:t>
                      </a:r>
                    </a:p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KA210-ADU - Мала партнерства у образовању одраслих</a:t>
                      </a:r>
                      <a:endParaRPr lang="en-US" sz="1800" b="1" kern="100" dirty="0">
                        <a:solidFill>
                          <a:srgbClr val="003399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sr-Cyrl-RS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Пројекат 2023-2-</a:t>
                      </a:r>
                      <a:r>
                        <a:rPr lang="en-US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RS01-KA210-ADU-000184311</a:t>
                      </a:r>
                      <a:endParaRPr lang="sr-Cyrl-RS" sz="1800" b="1" kern="100" dirty="0">
                        <a:solidFill>
                          <a:srgbClr val="003399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574012"/>
                  </a:ext>
                </a:extLst>
              </a:tr>
            </a:tbl>
          </a:graphicData>
        </a:graphic>
      </p:graphicFrame>
      <p:pic>
        <p:nvPicPr>
          <p:cNvPr id="1028" name="Picture 1" descr="A green leaf and a power cord&#10;&#10;Description automatically generated">
            <a:extLst>
              <a:ext uri="{FF2B5EF4-FFF2-40B4-BE49-F238E27FC236}">
                <a16:creationId xmlns:a16="http://schemas.microsoft.com/office/drawing/2014/main" id="{12BA15E4-BC89-5362-F6CC-35B77FEDE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35"/>
          <a:stretch>
            <a:fillRect/>
          </a:stretch>
        </p:blipFill>
        <p:spPr bwMode="auto">
          <a:xfrm>
            <a:off x="625474" y="550099"/>
            <a:ext cx="1314450" cy="10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99289639" descr="A logo of a company&#10;&#10;Description automatically generated">
            <a:extLst>
              <a:ext uri="{FF2B5EF4-FFF2-40B4-BE49-F238E27FC236}">
                <a16:creationId xmlns:a16="http://schemas.microsoft.com/office/drawing/2014/main" id="{B1C98406-75E3-DB5B-EF3F-8CB7374D8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12" y="5977153"/>
            <a:ext cx="609650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97281250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B8A490E3-8AB1-2CFE-5432-C188CE4E9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864" y="5968033"/>
            <a:ext cx="2213891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900E5B85-C790-C1C2-2BD7-723769F6B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416" y="5981452"/>
            <a:ext cx="769879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9B5BC07-0D48-79C3-375F-2F2B7BB97090}"/>
              </a:ext>
            </a:extLst>
          </p:cNvPr>
          <p:cNvGraphicFramePr>
            <a:graphicFrameLocks noGrp="1"/>
          </p:cNvGraphicFramePr>
          <p:nvPr/>
        </p:nvGraphicFramePr>
        <p:xfrm>
          <a:off x="467583" y="5062086"/>
          <a:ext cx="11405556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11405556">
                  <a:extLst>
                    <a:ext uri="{9D8B030D-6E8A-4147-A177-3AD203B41FA5}">
                      <a16:colId xmlns:a16="http://schemas.microsoft.com/office/drawing/2014/main" val="38072072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Одрицање одговорности: </a:t>
                      </a:r>
                      <a:r>
                        <a:rPr lang="ru-RU" sz="16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Финансирано средствима Европске уније. Изражена становишта представљају искључиво становишта аутора и не одражавају нужно ставове Европске уније или Фондације Темпус. Ни под којим условима се Европска унија ни давалац наменских бесповратних средстава не могу сматрати одговорнима за њихову садржину.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046097"/>
                  </a:ext>
                </a:extLst>
              </a:tr>
            </a:tbl>
          </a:graphicData>
        </a:graphic>
      </p:graphicFrame>
      <p:pic>
        <p:nvPicPr>
          <p:cNvPr id="2" name="Picture 1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9E115932-DAB4-F119-C312-867EC1C1FB5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102" y="5966838"/>
            <a:ext cx="2553037" cy="6675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9DFE73-AB89-B6B8-8A1C-C1F2FA29928D}"/>
              </a:ext>
            </a:extLst>
          </p:cNvPr>
          <p:cNvSpPr txBox="1"/>
          <p:nvPr/>
        </p:nvSpPr>
        <p:spPr>
          <a:xfrm>
            <a:off x="393222" y="2615248"/>
            <a:ext cx="11405556" cy="244683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8000"/>
                </a:solidFill>
              </a:rPr>
              <a:t>ТРЕНИНГ ОЗЕЛЕЊАВАЊЕ ПОСЛОВАЊА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8000"/>
                </a:solidFill>
              </a:rPr>
              <a:t>Модул 5 Зелене набавке и зелени финансијски инструменти</a:t>
            </a:r>
          </a:p>
          <a:p>
            <a:pPr algn="ctr">
              <a:lnSpc>
                <a:spcPct val="150000"/>
              </a:lnSpc>
            </a:pPr>
            <a:r>
              <a:rPr lang="ru-RU" sz="2800" dirty="0">
                <a:solidFill>
                  <a:srgbClr val="008000"/>
                </a:solidFill>
              </a:rPr>
              <a:t>Зелени финансијски инструменти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CBB93C-4C1F-3946-AD8A-1B410438F884}"/>
              </a:ext>
            </a:extLst>
          </p:cNvPr>
          <p:cNvGraphicFramePr>
            <a:graphicFrameLocks noGrp="1"/>
          </p:cNvGraphicFramePr>
          <p:nvPr/>
        </p:nvGraphicFramePr>
        <p:xfrm>
          <a:off x="510376" y="1953254"/>
          <a:ext cx="11377027" cy="474148"/>
        </p:xfrm>
        <a:graphic>
          <a:graphicData uri="http://schemas.openxmlformats.org/drawingml/2006/table">
            <a:tbl>
              <a:tblPr firstRow="1" firstCol="1" bandRow="1"/>
              <a:tblGrid>
                <a:gridCol w="4375071">
                  <a:extLst>
                    <a:ext uri="{9D8B030D-6E8A-4147-A177-3AD203B41FA5}">
                      <a16:colId xmlns:a16="http://schemas.microsoft.com/office/drawing/2014/main" val="3222544936"/>
                    </a:ext>
                  </a:extLst>
                </a:gridCol>
                <a:gridCol w="2625734">
                  <a:extLst>
                    <a:ext uri="{9D8B030D-6E8A-4147-A177-3AD203B41FA5}">
                      <a16:colId xmlns:a16="http://schemas.microsoft.com/office/drawing/2014/main" val="2492690819"/>
                    </a:ext>
                  </a:extLst>
                </a:gridCol>
                <a:gridCol w="4376222">
                  <a:extLst>
                    <a:ext uri="{9D8B030D-6E8A-4147-A177-3AD203B41FA5}">
                      <a16:colId xmlns:a16="http://schemas.microsoft.com/office/drawing/2014/main" val="3324569411"/>
                    </a:ext>
                  </a:extLst>
                </a:gridCol>
              </a:tblGrid>
              <a:tr h="474148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ОЗЕЛЕНИ СВОЈЕ ПОСЛОВАЊЕ!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 GREEN!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ОЗЕЛЕНИ ГО ВАШИОТ БИЗНИС!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43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58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7B0A2-DC46-C67B-0770-CC83B68B9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B13B68-3C94-BA87-2A11-CE92D48A3CB8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3879D1-335A-43A9-760A-3388C34AEB71}"/>
              </a:ext>
            </a:extLst>
          </p:cNvPr>
          <p:cNvSpPr txBox="1"/>
          <p:nvPr/>
        </p:nvSpPr>
        <p:spPr>
          <a:xfrm>
            <a:off x="253138" y="1102271"/>
            <a:ext cx="117044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Зелене инвестиције представљају инвестиције и пројекти који имају позитиван утицај на животну средину 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Зелене инвестиције у Србији и Северној Македонији углавном су усредсређене на повећању енергетске ефикасности, употребу обновљивих извора енергије (постављање соларних панела), управљање отпадом и отпадним водама као и дигитализација пословања.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Предузећа која инвестирају у озелењавање пословања углавном користе сопствена средства и комбинацију сопствених и спољних извора финансирања.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/>
              <a:t>Сопствено финансирање је прикладно за финансирање мера које не захтевају улагања или се ради о малим улагањима и са кратким роковима повраћаја инвестиције.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/>
              <a:t>Спољњи извори финансирања:  зајмови међународних финансијских институција, кредити комерцијалних банака, лизинг, јавно-приватно партнерство, националне и међународне субвенције и др. </a:t>
            </a:r>
          </a:p>
        </p:txBody>
      </p:sp>
    </p:spTree>
    <p:extLst>
      <p:ext uri="{BB962C8B-B14F-4D97-AF65-F5344CB8AC3E}">
        <p14:creationId xmlns:p14="http://schemas.microsoft.com/office/powerpoint/2010/main" val="58488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05DC1-7DC7-6004-5D14-6EE290990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A9DF8FA-1DAD-FB2D-097F-21D63772B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856753"/>
              </p:ext>
            </p:extLst>
          </p:nvPr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05B384-D20F-522E-E558-1A5D4C3E4595}"/>
              </a:ext>
            </a:extLst>
          </p:cNvPr>
          <p:cNvSpPr txBox="1"/>
          <p:nvPr/>
        </p:nvSpPr>
        <p:spPr>
          <a:xfrm>
            <a:off x="334161" y="1470677"/>
            <a:ext cx="1162337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Субвенције и повољни кредити сматрају се најважнијим финансијским инструментима који подржавају и подстичу озелењавање МСП-а.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Субвенције су финансијска средства која обезбеђују влада или непрофитне организације и које не морају да се враћају. Она су намењена за подршку еколошким пројектима, као што су обновљиви извори енергије, енергетска ефикасност и управљање отпадом.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Међународне финансијске институције путем директног финансирања или преко комерцијалних банака пласирају средства предузећима која су заинтересована да инвестирају у модерне технологије које смањују потрошњу енергије или емисију CO2, у санацију и оптимизацију зграда и самосталне пројекте обновљивих извора енергије.</a:t>
            </a:r>
            <a:r>
              <a:rPr lang="en-US" sz="2000" dirty="0"/>
              <a:t> </a:t>
            </a:r>
            <a:r>
              <a:rPr lang="ru-RU" sz="2000" dirty="0"/>
              <a:t>Финансијска помоћ пропраћена је техничком подршком, што утиче на развој тржишта и подизање свести. </a:t>
            </a:r>
          </a:p>
        </p:txBody>
      </p:sp>
    </p:spTree>
    <p:extLst>
      <p:ext uri="{BB962C8B-B14F-4D97-AF65-F5344CB8AC3E}">
        <p14:creationId xmlns:p14="http://schemas.microsoft.com/office/powerpoint/2010/main" val="293493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50D09-586E-582B-AD59-E973C5FAC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3F7E2C-28E5-A619-8A7B-ECC3EFB746E0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5D6B02-BC76-D66A-0FE6-AD75CBBC3E30}"/>
              </a:ext>
            </a:extLst>
          </p:cNvPr>
          <p:cNvSpPr txBox="1"/>
          <p:nvPr/>
        </p:nvSpPr>
        <p:spPr>
          <a:xfrm>
            <a:off x="334161" y="1528154"/>
            <a:ext cx="1162337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WeBSEFF – Кредитна линија за одрживу енергију за Западни Балкан је кредитна линија у оквиру које Европска банка за обнову и развој (EBRD) обезбеђује средства партнерским банкама, а које та средства даље позајмљују предузећима и локалним самоуправама који желе да инвестирају у енергетску ефикасност и мање пројекте обновљивих извора енергије. 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hlinkClick r:id="rId3"/>
              </a:rPr>
              <a:t>https://ebrdgeff.com/seff_facilities/commercial/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GGF (Green for Growth Fund – Зелени фонд за раст): Фонд инвестира у енергетску ефикасност, обновљиву енергију и техничку помоћ. Фонд је заснован на моделу партнерства између јавног и приватног сектора. Инвеститори су Европска комисија, Немачко федерално министарство за економски развој, заједно са Европском инвестиционом банком, KfW, Европском банком за реконструкцију и развој и Међународном финансијском корпорацијом. 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hlinkClick r:id="rId4"/>
              </a:rPr>
              <a:t>https://www.ggf.lu/</a:t>
            </a:r>
            <a:endParaRPr lang="ru-RU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6B993-90DC-C54B-FB33-F0325EF5DEAC}"/>
              </a:ext>
            </a:extLst>
          </p:cNvPr>
          <p:cNvSpPr txBox="1"/>
          <p:nvPr/>
        </p:nvSpPr>
        <p:spPr>
          <a:xfrm>
            <a:off x="334161" y="867086"/>
            <a:ext cx="60940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000" dirty="0"/>
              <a:t>Примери  зелених  извора финансирања</a:t>
            </a:r>
          </a:p>
        </p:txBody>
      </p:sp>
    </p:spTree>
    <p:extLst>
      <p:ext uri="{BB962C8B-B14F-4D97-AF65-F5344CB8AC3E}">
        <p14:creationId xmlns:p14="http://schemas.microsoft.com/office/powerpoint/2010/main" val="32507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95054-A3C7-45CA-6EA8-AD9399C85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2A7655-699C-C752-D98F-BF8C44906E71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2355638-7E50-25E2-A543-F66CB0080CE2}"/>
              </a:ext>
            </a:extLst>
          </p:cNvPr>
          <p:cNvSpPr txBox="1"/>
          <p:nvPr/>
        </p:nvSpPr>
        <p:spPr>
          <a:xfrm>
            <a:off x="334161" y="1088317"/>
            <a:ext cx="1162337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Европска банка за обнову и развој (European Bank for Reconstruction and Development; EBRD) има за циљ олакшавање транзиције на тржишни начин привређивања и развој демократије. земаља Централне и Источне Европе. EBRD) преко програма подршке конкурентности МСП-а (SME Competitiveness Support Programme) омогућује МСП-а предузећима у Србији и Северној Македонији да повећају своје капацитете за пословање са клијентима из ЕУ. Програм пружа кредите, техничку помоћ и грантове, и помаже МСП-а да унапреде своје пословање како би испунили стандарде ЕУ у области заштите животне средине, здравља и безбедности на раду, квалитета и безбедности производа.  Програм подржава инвестиције МСП-а које доприносе зеленој економији и смањењу емисије гасова стаклене баште.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hlinkClick r:id="rId3"/>
              </a:rPr>
              <a:t>https://web-sme-csp.com/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KfW је у Немачкој водећа финансијска институција за домаћу привреду, као и за државе у развоју и транзицији. KfW обезбедила је значајна средства за кредитирање привреде и јавног сектора у области унапређења енергетске ефикасности и коришћења обновљивих извора енергије. KfW врши директно финансирање великих пројеката, као и индиректно финансирање мањих пројеката посредством домаћих банака. 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99994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EF21C-8AEB-62C9-352C-A44280F7C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C85854-7148-884A-BAF5-CD60FC9187EB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13B7D44-568C-6F3B-56F3-5550E99C24D9}"/>
              </a:ext>
            </a:extLst>
          </p:cNvPr>
          <p:cNvSpPr txBox="1"/>
          <p:nvPr/>
        </p:nvSpPr>
        <p:spPr>
          <a:xfrm>
            <a:off x="465882" y="1192091"/>
            <a:ext cx="1149165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Инструмент ЕУ за претприступну помоћ развоју руралних региона (ИПАРД) је добар пример директне подршке озелењавању пословања. ИПАРД субвенције утврђене су се у процентуалном износу од 50 % од вредности укупних прихватљивих трошкова инвестиције. За инвестиције у управљање отпадом и отпадним водама, производњу и складиштење енергије из обновљивих извора и друге инвестиције у циркуларну економију субвенције се додатно повећавају 10%. МСП-а из прехрамбене индустрије која инвестирају у прераду и маркетинг пољопривредних производа и производа рибарства могу остварити до 60% субвенције од укупних трошкова инвестиције. ИПАРД субвенције се реализују на јавном позиву и доступне су у Србији и Северној Македонији.</a:t>
            </a:r>
          </a:p>
          <a:p>
            <a:pPr algn="just"/>
            <a:endParaRPr lang="sr-Cyrl-RS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sr-Cyrl-RS" sz="2000" dirty="0"/>
              <a:t>ИПАРД </a:t>
            </a:r>
            <a:r>
              <a:rPr lang="en-US" sz="2000" dirty="0"/>
              <a:t>III</a:t>
            </a:r>
            <a:r>
              <a:rPr lang="sr-Cyrl-RS" sz="2000" dirty="0"/>
              <a:t> Србија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hlinkClick r:id="rId3"/>
              </a:rPr>
              <a:t>https://uap.gov.rs/mera-3-ipard-iii-investicije-u-fizicku-imovinu-koje-se-ticu-prerade-i-marketinga-poljoprivrednih-proizvoda-i-proizvoda-ribarstva/</a:t>
            </a:r>
            <a:endParaRPr lang="sr-Cyrl-R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r-Cyrl-R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sz="2000" dirty="0"/>
              <a:t>ИПАРД Северна Македонија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hlinkClick r:id="rId4"/>
              </a:rPr>
              <a:t>https://ipard.gov.mk/en/home/</a:t>
            </a:r>
            <a:endParaRPr lang="sr-Cyrl-R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95B2D9-61DC-1B16-75F7-352EC8DF4755}"/>
              </a:ext>
            </a:extLst>
          </p:cNvPr>
          <p:cNvSpPr txBox="1"/>
          <p:nvPr/>
        </p:nvSpPr>
        <p:spPr>
          <a:xfrm>
            <a:off x="8082024" y="6214351"/>
            <a:ext cx="38755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i="1" dirty="0"/>
              <a:t>Водич - Зелени извори финансирања </a:t>
            </a:r>
          </a:p>
        </p:txBody>
      </p:sp>
    </p:spTree>
    <p:extLst>
      <p:ext uri="{BB962C8B-B14F-4D97-AF65-F5344CB8AC3E}">
        <p14:creationId xmlns:p14="http://schemas.microsoft.com/office/powerpoint/2010/main" val="59544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5DEF1-C91D-C9A3-9868-F7E612D68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FE8B4B-32EB-1D1D-4BC7-800947257EA8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76B2516-ADB5-4A99-F946-A4240138578B}"/>
              </a:ext>
            </a:extLst>
          </p:cNvPr>
          <p:cNvSpPr txBox="1"/>
          <p:nvPr/>
        </p:nvSpPr>
        <p:spPr>
          <a:xfrm>
            <a:off x="334161" y="1905506"/>
            <a:ext cx="1162337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/>
              <a:t>Демонстрација: Бизнис План/Стратегија за озелењавање пословања (уношење информација)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b="1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ru-RU" sz="2400" dirty="0"/>
              <a:t>Одељак </a:t>
            </a:r>
            <a:r>
              <a:rPr lang="en-US" sz="2400" dirty="0"/>
              <a:t>VII </a:t>
            </a:r>
            <a:r>
              <a:rPr lang="ru-RU" sz="2400" dirty="0"/>
              <a:t>Акциони план озелењавања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ru-RU" sz="2400" dirty="0"/>
              <a:t>Одељак VIII Мониторинг (индикатори за праћење).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ru-RU" sz="2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/>
              <a:t>Вежба групни рад (две групе): Израда акционог плана озелењавања предузећа.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dirty="0"/>
              <a:t> Презентације урађеног и дискусија</a:t>
            </a:r>
          </a:p>
        </p:txBody>
      </p:sp>
    </p:spTree>
    <p:extLst>
      <p:ext uri="{BB962C8B-B14F-4D97-AF65-F5344CB8AC3E}">
        <p14:creationId xmlns:p14="http://schemas.microsoft.com/office/powerpoint/2010/main" val="159551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DB73-354F-43FC-B81A-5D4391231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597F9AC-EC75-02A0-5E3C-2B82307C8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7750"/>
              </p:ext>
            </p:extLst>
          </p:nvPr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</a:t>
                      </a:r>
                      <a:r>
                        <a:rPr lang="en-US" sz="2000" dirty="0">
                          <a:solidFill>
                            <a:srgbClr val="009900"/>
                          </a:solidFill>
                        </a:rPr>
                        <a:t>11</a:t>
                      </a:r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 Зелени финансијски инструменти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91A138-2741-E030-4B57-DC739B862D7E}"/>
              </a:ext>
            </a:extLst>
          </p:cNvPr>
          <p:cNvSpPr txBox="1"/>
          <p:nvPr/>
        </p:nvSpPr>
        <p:spPr>
          <a:xfrm>
            <a:off x="430924" y="1637944"/>
            <a:ext cx="115266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b="1" dirty="0"/>
              <a:t>Извори и ресурси:</a:t>
            </a:r>
          </a:p>
          <a:p>
            <a:pPr algn="just"/>
            <a:endParaRPr lang="sr-Cyrl-RS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Зелени пут - Партнерство за зелено пословање. Еразмус+ KA210-ADU - Мала партнерства у образовању одраслих. Пројекат 2023-2-RS01-KA210-ADU-000184311. Лесковац 2025.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US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Практични водич за озелењавање пословања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Кратак водич за озелењавање пословања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mk-MK" dirty="0">
                <a:solidFill>
                  <a:srgbClr val="FF0000"/>
                </a:solidFill>
              </a:rPr>
              <a:t>Водич - Еколошке ознаке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Водич за зелено финансирање у Србији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Преглед извора финансирања за МСП-а у Србији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Примери добре праксе финансирања зеленим финансијским инструментима у Србији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Контролна листа интерне процене испуњености </a:t>
            </a:r>
            <a:r>
              <a:rPr lang="en-US" dirty="0">
                <a:solidFill>
                  <a:srgbClr val="FF0000"/>
                </a:solidFill>
              </a:rPr>
              <a:t>ESG (Environmental, Social and Governance) </a:t>
            </a:r>
            <a:r>
              <a:rPr lang="ru-RU" dirty="0">
                <a:solidFill>
                  <a:srgbClr val="FF0000"/>
                </a:solidFill>
              </a:rPr>
              <a:t>критеријума за зелено финансирање.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Брошура "Зелена Европа - Примери добре праксе озелењавања пословања"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FF0000"/>
                </a:solidFill>
              </a:rPr>
              <a:t>Модел бизнис плана/стратегије озелењавања пословања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dirty="0"/>
          </a:p>
          <a:p>
            <a:pPr marL="342900" indent="-342900" algn="just">
              <a:buFont typeface="+mj-lt"/>
              <a:buAutoNum type="arabicPeriod" startAt="2"/>
            </a:pPr>
            <a:r>
              <a:rPr lang="en-GB" dirty="0"/>
              <a:t>Free Professional PowerPoint Templates </a:t>
            </a:r>
            <a:r>
              <a:rPr lang="en-GB" dirty="0">
                <a:hlinkClick r:id="rId3"/>
              </a:rPr>
              <a:t>https://www.slideegg.com/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514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984</Words>
  <Application>Microsoft Office PowerPoint</Application>
  <PresentationFormat>Widescreen</PresentationFormat>
  <Paragraphs>82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Goran Milenkovic</dc:creator>
  <cp:lastModifiedBy>Goran Milenkovic</cp:lastModifiedBy>
  <cp:revision>107</cp:revision>
  <dcterms:created xsi:type="dcterms:W3CDTF">2020-07-22T04:20:20Z</dcterms:created>
  <dcterms:modified xsi:type="dcterms:W3CDTF">2025-04-10T07:10:20Z</dcterms:modified>
</cp:coreProperties>
</file>